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5"/>
  </p:notesMasterIdLst>
  <p:sldIdLst>
    <p:sldId id="279" r:id="rId2"/>
    <p:sldId id="266" r:id="rId3"/>
    <p:sldId id="267" r:id="rId4"/>
    <p:sldId id="268" r:id="rId5"/>
    <p:sldId id="269" r:id="rId6"/>
    <p:sldId id="270" r:id="rId7"/>
    <p:sldId id="271" r:id="rId8"/>
    <p:sldId id="272" r:id="rId9"/>
    <p:sldId id="273" r:id="rId10"/>
    <p:sldId id="274" r:id="rId11"/>
    <p:sldId id="275" r:id="rId12"/>
    <p:sldId id="257" r:id="rId13"/>
    <p:sldId id="258" r:id="rId14"/>
    <p:sldId id="260" r:id="rId15"/>
    <p:sldId id="259" r:id="rId16"/>
    <p:sldId id="261" r:id="rId17"/>
    <p:sldId id="262" r:id="rId18"/>
    <p:sldId id="264" r:id="rId19"/>
    <p:sldId id="278" r:id="rId20"/>
    <p:sldId id="265" r:id="rId21"/>
    <p:sldId id="263" r:id="rId22"/>
    <p:sldId id="276"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9900"/>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13" autoAdjust="0"/>
  </p:normalViewPr>
  <p:slideViewPr>
    <p:cSldViewPr>
      <p:cViewPr varScale="1">
        <p:scale>
          <a:sx n="106" d="100"/>
          <a:sy n="106" d="100"/>
        </p:scale>
        <p:origin x="-1680" y="-96"/>
      </p:cViewPr>
      <p:guideLst>
        <p:guide orient="horz" pos="2160"/>
        <p:guide pos="2880"/>
      </p:guideLst>
    </p:cSldViewPr>
  </p:slideViewPr>
  <p:outlineViewPr>
    <p:cViewPr>
      <p:scale>
        <a:sx n="33" d="100"/>
        <a:sy n="33" d="100"/>
      </p:scale>
      <p:origin x="0" y="94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7E1331-8729-4407-A674-D18B4D067999}" type="datetimeFigureOut">
              <a:rPr lang="en-US" smtClean="0"/>
              <a:pPr/>
              <a:t>6/3/2015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DDD6AB-4B8D-4602-A40E-5975550B4B3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DDD6AB-4B8D-4602-A40E-5975550B4B38}"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B11EF70D-7B45-4671-8944-35188EAEDE1A}" type="datetimeFigureOut">
              <a:rPr lang="en-US" smtClean="0"/>
              <a:pPr/>
              <a:t>6/3/2015</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469E150C-BE18-4E2E-BF03-93DA248E1FDE}"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11EF70D-7B45-4671-8944-35188EAEDE1A}" type="datetimeFigureOut">
              <a:rPr lang="en-US" smtClean="0"/>
              <a:pPr/>
              <a:t>6/3/2015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69E150C-BE18-4E2E-BF03-93DA248E1F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11EF70D-7B45-4671-8944-35188EAEDE1A}" type="datetimeFigureOut">
              <a:rPr lang="en-US" smtClean="0"/>
              <a:pPr/>
              <a:t>6/3/2015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69E150C-BE18-4E2E-BF03-93DA248E1F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11EF70D-7B45-4671-8944-35188EAEDE1A}" type="datetimeFigureOut">
              <a:rPr lang="en-US" smtClean="0"/>
              <a:pPr/>
              <a:t>6/3/2015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69E150C-BE18-4E2E-BF03-93DA248E1F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11EF70D-7B45-4671-8944-35188EAEDE1A}" type="datetimeFigureOut">
              <a:rPr lang="en-US" smtClean="0"/>
              <a:pPr/>
              <a:t>6/3/2015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69E150C-BE18-4E2E-BF03-93DA248E1FDE}"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11EF70D-7B45-4671-8944-35188EAEDE1A}" type="datetimeFigureOut">
              <a:rPr lang="en-US" smtClean="0"/>
              <a:pPr/>
              <a:t>6/3/2015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69E150C-BE18-4E2E-BF03-93DA248E1F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11EF70D-7B45-4671-8944-35188EAEDE1A}" type="datetimeFigureOut">
              <a:rPr lang="en-US" smtClean="0"/>
              <a:pPr/>
              <a:t>6/3/2015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69E150C-BE18-4E2E-BF03-93DA248E1FDE}"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11EF70D-7B45-4671-8944-35188EAEDE1A}" type="datetimeFigureOut">
              <a:rPr lang="en-US" smtClean="0"/>
              <a:pPr/>
              <a:t>6/3/2015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69E150C-BE18-4E2E-BF03-93DA248E1F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11EF70D-7B45-4671-8944-35188EAEDE1A}" type="datetimeFigureOut">
              <a:rPr lang="en-US" smtClean="0"/>
              <a:pPr/>
              <a:t>6/3/2015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69E150C-BE18-4E2E-BF03-93DA248E1F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11EF70D-7B45-4671-8944-35188EAEDE1A}" type="datetimeFigureOut">
              <a:rPr lang="en-US" smtClean="0"/>
              <a:pPr/>
              <a:t>6/3/2015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69E150C-BE18-4E2E-BF03-93DA248E1F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B11EF70D-7B45-4671-8944-35188EAEDE1A}" type="datetimeFigureOut">
              <a:rPr lang="en-US" smtClean="0"/>
              <a:pPr/>
              <a:t>6/3/2015</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469E150C-BE18-4E2E-BF03-93DA248E1F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B11EF70D-7B45-4671-8944-35188EAEDE1A}" type="datetimeFigureOut">
              <a:rPr lang="en-US" smtClean="0"/>
              <a:pPr/>
              <a:t>6/3/2015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469E150C-BE18-4E2E-BF03-93DA248E1FD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mPtu-FpY1Kw"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nbhpca-aspnb.ca/"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advancecareplanning.ca/favicon.ic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advancecareplanning.ca/health-care-professionals/videos.asp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C:\Users\Renee\Pictures\2014\20141009 FCC\Renee Turcotte 001.jpg"/>
          <p:cNvPicPr>
            <a:picLocks noChangeAspect="1" noChangeArrowheads="1"/>
          </p:cNvPicPr>
          <p:nvPr/>
        </p:nvPicPr>
        <p:blipFill>
          <a:blip r:embed="rId2" cstate="print">
            <a:lum bright="6000" contrast="33000"/>
          </a:blip>
          <a:srcRect/>
          <a:stretch>
            <a:fillRect/>
          </a:stretch>
        </p:blipFill>
        <p:spPr bwMode="auto">
          <a:xfrm>
            <a:off x="-800629" y="0"/>
            <a:ext cx="10325629" cy="6858000"/>
          </a:xfrm>
          <a:prstGeom prst="rect">
            <a:avLst/>
          </a:prstGeom>
          <a:noFill/>
        </p:spPr>
      </p:pic>
      <p:sp>
        <p:nvSpPr>
          <p:cNvPr id="2" name="Title 1"/>
          <p:cNvSpPr>
            <a:spLocks noGrp="1"/>
          </p:cNvSpPr>
          <p:nvPr>
            <p:ph type="ctrTitle"/>
          </p:nvPr>
        </p:nvSpPr>
        <p:spPr>
          <a:xfrm>
            <a:off x="4953000" y="2514600"/>
            <a:ext cx="4343400" cy="3803904"/>
          </a:xfrm>
        </p:spPr>
        <p:txBody>
          <a:bodyPr/>
          <a:lstStyle/>
          <a:p>
            <a:r>
              <a:rPr lang="fr-CA" sz="2000" dirty="0" smtClean="0">
                <a:solidFill>
                  <a:srgbClr val="FFC000"/>
                </a:solidFill>
                <a:latin typeface="Comic Sans MS" pitchFamily="66" charset="0"/>
                <a:ea typeface="BatangChe" pitchFamily="49" charset="-127"/>
              </a:rPr>
              <a:t>      Renée Turcotte, MD</a:t>
            </a:r>
            <a:br>
              <a:rPr lang="fr-CA" sz="2000" dirty="0" smtClean="0">
                <a:solidFill>
                  <a:srgbClr val="FFC000"/>
                </a:solidFill>
                <a:latin typeface="Comic Sans MS" pitchFamily="66" charset="0"/>
                <a:ea typeface="BatangChe" pitchFamily="49" charset="-127"/>
              </a:rPr>
            </a:br>
            <a:r>
              <a:rPr lang="fr-CA" sz="2000" dirty="0" smtClean="0">
                <a:solidFill>
                  <a:srgbClr val="FFC000"/>
                </a:solidFill>
                <a:latin typeface="Comic Sans MS" pitchFamily="66" charset="0"/>
                <a:ea typeface="BatangChe" pitchFamily="49" charset="-127"/>
              </a:rPr>
              <a:t>      Pamela Mansfield, MD</a:t>
            </a:r>
            <a:br>
              <a:rPr lang="fr-CA" sz="2000" dirty="0" smtClean="0">
                <a:solidFill>
                  <a:srgbClr val="FFC000"/>
                </a:solidFill>
                <a:latin typeface="Comic Sans MS" pitchFamily="66" charset="0"/>
                <a:ea typeface="BatangChe" pitchFamily="49" charset="-127"/>
              </a:rPr>
            </a:br>
            <a:r>
              <a:rPr lang="fr-CA" sz="2000" dirty="0" smtClean="0">
                <a:solidFill>
                  <a:srgbClr val="FFC000"/>
                </a:solidFill>
                <a:latin typeface="Comic Sans MS" pitchFamily="66" charset="0"/>
                <a:ea typeface="BatangChe" pitchFamily="49" charset="-127"/>
              </a:rPr>
              <a:t>                         </a:t>
            </a:r>
            <a:r>
              <a:rPr lang="fr-CA" sz="1600" dirty="0" smtClean="0">
                <a:solidFill>
                  <a:srgbClr val="FFC000"/>
                </a:solidFill>
              </a:rPr>
              <a:t>4 Juin 2015</a:t>
            </a:r>
            <a:endParaRPr lang="en-US" sz="2800" dirty="0">
              <a:solidFill>
                <a:srgbClr val="FFC000"/>
              </a:solidFill>
            </a:endParaRPr>
          </a:p>
        </p:txBody>
      </p:sp>
      <p:sp>
        <p:nvSpPr>
          <p:cNvPr id="3" name="Subtitle 2"/>
          <p:cNvSpPr>
            <a:spLocks noGrp="1"/>
          </p:cNvSpPr>
          <p:nvPr>
            <p:ph type="subTitle" idx="1"/>
          </p:nvPr>
        </p:nvSpPr>
        <p:spPr>
          <a:xfrm>
            <a:off x="228600" y="0"/>
            <a:ext cx="8839200" cy="2286000"/>
          </a:xfrm>
        </p:spPr>
        <p:txBody>
          <a:bodyPr>
            <a:normAutofit/>
          </a:bodyPr>
          <a:lstStyle/>
          <a:p>
            <a:r>
              <a:rPr lang="fr-CA" sz="4000" b="1" dirty="0" smtClean="0">
                <a:solidFill>
                  <a:srgbClr val="FFC000"/>
                </a:solidFill>
                <a:latin typeface="Comic Sans MS" pitchFamily="66" charset="0"/>
              </a:rPr>
              <a:t>DISCUSSION SUR  </a:t>
            </a:r>
          </a:p>
          <a:p>
            <a:r>
              <a:rPr lang="fr-CA" sz="4000" b="1" dirty="0" smtClean="0">
                <a:solidFill>
                  <a:srgbClr val="FFC000"/>
                </a:solidFill>
                <a:latin typeface="Comic Sans MS" pitchFamily="66" charset="0"/>
              </a:rPr>
              <a:t>LES SOINS DE FIN DE VIE</a:t>
            </a:r>
            <a:endParaRPr lang="en-US" sz="4000" b="1" dirty="0">
              <a:solidFill>
                <a:srgbClr val="FFC000"/>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smtClean="0">
                <a:solidFill>
                  <a:srgbClr val="FFFF00"/>
                </a:solidFill>
              </a:rPr>
              <a:t>5 Étapes pour la planification des soins de fin de vie</a:t>
            </a:r>
            <a:endParaRPr lang="en-US" dirty="0">
              <a:solidFill>
                <a:srgbClr val="FFFF00"/>
              </a:solidFill>
            </a:endParaRPr>
          </a:p>
        </p:txBody>
      </p:sp>
      <p:sp>
        <p:nvSpPr>
          <p:cNvPr id="3" name="Content Placeholder 2"/>
          <p:cNvSpPr>
            <a:spLocks noGrp="1"/>
          </p:cNvSpPr>
          <p:nvPr>
            <p:ph idx="1"/>
          </p:nvPr>
        </p:nvSpPr>
        <p:spPr>
          <a:xfrm>
            <a:off x="914400" y="2895600"/>
            <a:ext cx="7772400" cy="3459960"/>
          </a:xfrm>
        </p:spPr>
        <p:txBody>
          <a:bodyPr/>
          <a:lstStyle/>
          <a:p>
            <a:pPr>
              <a:buNone/>
            </a:pPr>
            <a:r>
              <a:rPr lang="fr-CA" sz="3600" dirty="0" smtClean="0">
                <a:hlinkClick r:id="rId2"/>
              </a:rPr>
              <a:t>https://www.youtube.com/watch?v=mPtu-FpY1Kw</a:t>
            </a:r>
            <a:endParaRPr lang="fr-CA" sz="3600"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C:\Users\Renee\Pictures\Synchro IPad\20110521 Galerie RT\DBH_brs6094 Daniel et MyriamRT.jpg"/>
          <p:cNvPicPr>
            <a:picLocks noChangeAspect="1" noChangeArrowheads="1"/>
          </p:cNvPicPr>
          <p:nvPr/>
        </p:nvPicPr>
        <p:blipFill>
          <a:blip r:embed="rId2" cstate="print">
            <a:lum bright="-5000"/>
          </a:blip>
          <a:srcRect/>
          <a:stretch>
            <a:fillRect/>
          </a:stretch>
        </p:blipFill>
        <p:spPr bwMode="auto">
          <a:xfrm>
            <a:off x="-2494520" y="0"/>
            <a:ext cx="11638520" cy="6858000"/>
          </a:xfrm>
          <a:prstGeom prst="rect">
            <a:avLst/>
          </a:prstGeom>
          <a:noFill/>
        </p:spPr>
      </p:pic>
      <p:sp>
        <p:nvSpPr>
          <p:cNvPr id="2" name="Title 1"/>
          <p:cNvSpPr>
            <a:spLocks noGrp="1"/>
          </p:cNvSpPr>
          <p:nvPr>
            <p:ph type="title"/>
          </p:nvPr>
        </p:nvSpPr>
        <p:spPr>
          <a:xfrm>
            <a:off x="914400" y="152400"/>
            <a:ext cx="7772400" cy="1143000"/>
          </a:xfrm>
        </p:spPr>
        <p:txBody>
          <a:bodyPr/>
          <a:lstStyle/>
          <a:p>
            <a:r>
              <a:rPr lang="fr-CA" sz="3200" dirty="0" smtClean="0">
                <a:solidFill>
                  <a:srgbClr val="FFC000"/>
                </a:solidFill>
              </a:rPr>
              <a:t>Personne substitut pour décisions de soins de santé</a:t>
            </a:r>
            <a:endParaRPr lang="en-US" sz="3200" dirty="0">
              <a:solidFill>
                <a:srgbClr val="FFC000"/>
              </a:solidFill>
            </a:endParaRPr>
          </a:p>
        </p:txBody>
      </p:sp>
      <p:sp>
        <p:nvSpPr>
          <p:cNvPr id="3" name="Content Placeholder 2"/>
          <p:cNvSpPr>
            <a:spLocks noGrp="1"/>
          </p:cNvSpPr>
          <p:nvPr>
            <p:ph idx="1"/>
          </p:nvPr>
        </p:nvSpPr>
        <p:spPr>
          <a:xfrm>
            <a:off x="304800" y="1783560"/>
            <a:ext cx="8839200" cy="4617240"/>
          </a:xfrm>
        </p:spPr>
        <p:txBody>
          <a:bodyPr>
            <a:normAutofit/>
          </a:bodyPr>
          <a:lstStyle/>
          <a:p>
            <a:r>
              <a:rPr lang="fr-CA" dirty="0" smtClean="0">
                <a:solidFill>
                  <a:srgbClr val="FFFF66"/>
                </a:solidFill>
              </a:rPr>
              <a:t>Assurer vous que votre </a:t>
            </a:r>
            <a:r>
              <a:rPr lang="fr-CA" b="1" i="1" u="sng" dirty="0" smtClean="0">
                <a:solidFill>
                  <a:srgbClr val="FFFF66"/>
                </a:solidFill>
              </a:rPr>
              <a:t>substitut pour décisions en matière de soins</a:t>
            </a:r>
            <a:r>
              <a:rPr lang="fr-CA" dirty="0" smtClean="0">
                <a:solidFill>
                  <a:srgbClr val="FFFF66"/>
                </a:solidFill>
              </a:rPr>
              <a:t> connaît votre plan et en a une copie.</a:t>
            </a:r>
          </a:p>
          <a:p>
            <a:r>
              <a:rPr lang="fr-CA" dirty="0" smtClean="0">
                <a:solidFill>
                  <a:srgbClr val="FFFF66"/>
                </a:solidFill>
              </a:rPr>
              <a:t>Assurez-vous que votre médecin en ait une aussi.</a:t>
            </a:r>
          </a:p>
          <a:p>
            <a:r>
              <a:rPr lang="fr-CA" dirty="0" smtClean="0">
                <a:solidFill>
                  <a:srgbClr val="FFFF66"/>
                </a:solidFill>
              </a:rPr>
              <a:t>Faites connaître qui prendra les décisions à votre place à votre famille, votre médecin, vos amis, </a:t>
            </a:r>
            <a:r>
              <a:rPr lang="fr-CA" dirty="0" err="1" smtClean="0">
                <a:solidFill>
                  <a:srgbClr val="FFFF66"/>
                </a:solidFill>
              </a:rPr>
              <a:t>etc</a:t>
            </a:r>
            <a:r>
              <a:rPr lang="fr-CA" dirty="0" smtClean="0">
                <a:solidFill>
                  <a:srgbClr val="FFFF66"/>
                </a:solidFill>
              </a:rPr>
              <a:t>… </a:t>
            </a:r>
            <a:r>
              <a:rPr lang="fr-CA" b="1" i="1" u="sng" dirty="0" smtClean="0">
                <a:solidFill>
                  <a:srgbClr val="FFFF66"/>
                </a:solidFill>
              </a:rPr>
              <a:t>(Substitut)</a:t>
            </a:r>
          </a:p>
          <a:p>
            <a:r>
              <a:rPr lang="fr-CA" dirty="0" smtClean="0">
                <a:solidFill>
                  <a:srgbClr val="FFFF66"/>
                </a:solidFill>
              </a:rPr>
              <a:t>Remplissez la carte portefeuille</a:t>
            </a:r>
            <a:endParaRPr lang="en-US" dirty="0">
              <a:solidFill>
                <a:srgbClr val="FFFF66"/>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smtClean="0">
                <a:solidFill>
                  <a:srgbClr val="FFFF00"/>
                </a:solidFill>
              </a:rPr>
              <a:t>Étapes de discussion sur la fin de vie</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pPr>
              <a:buNone/>
            </a:pPr>
            <a:r>
              <a:rPr lang="fr-CA" sz="2800" dirty="0" smtClean="0">
                <a:solidFill>
                  <a:schemeClr val="tx2"/>
                </a:solidFill>
              </a:rPr>
              <a:t>1. Présentation appropriée du sujet :</a:t>
            </a:r>
          </a:p>
          <a:p>
            <a:pPr>
              <a:buNone/>
            </a:pPr>
            <a:r>
              <a:rPr lang="fr-CA" sz="2800" dirty="0" smtClean="0">
                <a:solidFill>
                  <a:schemeClr val="tx2"/>
                </a:solidFill>
              </a:rPr>
              <a:t>    Explorer le désir de chaque patient d’en connaître d’avantage sur sa maladie, sur ce que lui réserve l’avenir et jusqu’à quel point il veut partager ces informations.</a:t>
            </a:r>
          </a:p>
          <a:p>
            <a:pPr>
              <a:buNone/>
            </a:pPr>
            <a:r>
              <a:rPr lang="fr-CA" sz="2800" dirty="0" smtClean="0">
                <a:solidFill>
                  <a:schemeClr val="tx2"/>
                </a:solidFill>
              </a:rPr>
              <a:t>2. Discussion structurée sur des scénarios potentiels</a:t>
            </a:r>
          </a:p>
          <a:p>
            <a:pPr>
              <a:buNone/>
            </a:pPr>
            <a:r>
              <a:rPr lang="fr-CA" sz="2800" dirty="0" smtClean="0">
                <a:solidFill>
                  <a:schemeClr val="tx2"/>
                </a:solidFill>
              </a:rPr>
              <a:t>3. Documentation des préférences</a:t>
            </a:r>
          </a:p>
          <a:p>
            <a:pPr>
              <a:buNone/>
            </a:pPr>
            <a:r>
              <a:rPr lang="fr-CA" sz="2800" dirty="0" smtClean="0">
                <a:solidFill>
                  <a:schemeClr val="tx2"/>
                </a:solidFill>
              </a:rPr>
              <a:t>4. Révision périodique et mise à jour des directives</a:t>
            </a:r>
          </a:p>
          <a:p>
            <a:pPr>
              <a:buNone/>
            </a:pPr>
            <a:r>
              <a:rPr lang="fr-CA" sz="2800" dirty="0" smtClean="0">
                <a:solidFill>
                  <a:schemeClr val="tx2"/>
                </a:solidFill>
              </a:rPr>
              <a:t>5. Application des souhaits le moment venu.</a:t>
            </a:r>
          </a:p>
          <a:p>
            <a:pPr>
              <a:buNone/>
            </a:pPr>
            <a:endParaRPr lang="en-US" sz="2400" dirty="0">
              <a:solidFill>
                <a:schemeClr val="tx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smtClean="0">
                <a:solidFill>
                  <a:srgbClr val="FFFF00"/>
                </a:solidFill>
              </a:rPr>
              <a:t>Discussions des soins de fin de vie</a:t>
            </a:r>
            <a:endParaRPr lang="en-US" dirty="0">
              <a:solidFill>
                <a:srgbClr val="FFFF00"/>
              </a:solidFill>
            </a:endParaRPr>
          </a:p>
        </p:txBody>
      </p:sp>
      <p:sp>
        <p:nvSpPr>
          <p:cNvPr id="3" name="Content Placeholder 2"/>
          <p:cNvSpPr>
            <a:spLocks noGrp="1"/>
          </p:cNvSpPr>
          <p:nvPr>
            <p:ph idx="1"/>
          </p:nvPr>
        </p:nvSpPr>
        <p:spPr/>
        <p:txBody>
          <a:bodyPr/>
          <a:lstStyle/>
          <a:p>
            <a:pPr>
              <a:buNone/>
            </a:pPr>
            <a:r>
              <a:rPr lang="fr-CA" dirty="0" smtClean="0">
                <a:solidFill>
                  <a:srgbClr val="FF9900"/>
                </a:solidFill>
              </a:rPr>
              <a:t>Quand aborder la discussion?</a:t>
            </a:r>
          </a:p>
          <a:p>
            <a:r>
              <a:rPr lang="fr-CA" dirty="0" smtClean="0">
                <a:solidFill>
                  <a:schemeClr val="tx2"/>
                </a:solidFill>
              </a:rPr>
              <a:t>La Question: Mon patient risque-t-il de décéder dans les prochains 6-12 mois?</a:t>
            </a:r>
          </a:p>
          <a:p>
            <a:pPr>
              <a:buNone/>
            </a:pPr>
            <a:r>
              <a:rPr lang="fr-CA" dirty="0" smtClean="0">
                <a:solidFill>
                  <a:schemeClr val="tx2"/>
                </a:solidFill>
              </a:rPr>
              <a:t>    (Pronostic, traitement et ses faibles chances de succès, espoirs et peurs)</a:t>
            </a:r>
          </a:p>
          <a:p>
            <a:r>
              <a:rPr lang="fr-CA" dirty="0" smtClean="0">
                <a:solidFill>
                  <a:schemeClr val="tx2"/>
                </a:solidFill>
              </a:rPr>
              <a:t>Déc</a:t>
            </a:r>
            <a:r>
              <a:rPr lang="fr-CA" dirty="0">
                <a:solidFill>
                  <a:schemeClr val="tx2"/>
                </a:solidFill>
              </a:rPr>
              <a:t>è</a:t>
            </a:r>
            <a:r>
              <a:rPr lang="fr-CA" dirty="0" smtClean="0">
                <a:solidFill>
                  <a:schemeClr val="tx2"/>
                </a:solidFill>
              </a:rPr>
              <a:t>s imminent:</a:t>
            </a:r>
          </a:p>
          <a:p>
            <a:pPr>
              <a:buNone/>
            </a:pPr>
            <a:r>
              <a:rPr lang="fr-CA" dirty="0" smtClean="0">
                <a:solidFill>
                  <a:schemeClr val="tx2"/>
                </a:solidFill>
              </a:rPr>
              <a:t>     Parler du désir/peur de mourir, des soins palliatifs</a:t>
            </a:r>
            <a:endParaRPr lang="en-US" dirty="0">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smtClean="0">
                <a:solidFill>
                  <a:srgbClr val="FFFF00"/>
                </a:solidFill>
              </a:rPr>
              <a:t>Pourquoi aborder des discussions sur la fin de vie?</a:t>
            </a:r>
            <a:endParaRPr lang="en-US" dirty="0">
              <a:solidFill>
                <a:srgbClr val="FFFF00"/>
              </a:solidFill>
            </a:endParaRPr>
          </a:p>
        </p:txBody>
      </p:sp>
      <p:sp>
        <p:nvSpPr>
          <p:cNvPr id="3" name="Content Placeholder 2"/>
          <p:cNvSpPr>
            <a:spLocks noGrp="1"/>
          </p:cNvSpPr>
          <p:nvPr>
            <p:ph idx="1"/>
          </p:nvPr>
        </p:nvSpPr>
        <p:spPr>
          <a:xfrm>
            <a:off x="914400" y="2362200"/>
            <a:ext cx="7772400" cy="3886200"/>
          </a:xfrm>
        </p:spPr>
        <p:txBody>
          <a:bodyPr/>
          <a:lstStyle/>
          <a:p>
            <a:r>
              <a:rPr lang="fr-CA" dirty="0" smtClean="0">
                <a:solidFill>
                  <a:schemeClr val="tx2"/>
                </a:solidFill>
              </a:rPr>
              <a:t>Permet d’aborder les besoins des patients en phase terminale</a:t>
            </a:r>
          </a:p>
          <a:p>
            <a:r>
              <a:rPr lang="fr-CA" dirty="0" smtClean="0">
                <a:solidFill>
                  <a:schemeClr val="tx2"/>
                </a:solidFill>
              </a:rPr>
              <a:t>S’assurer de la prestation des soins les plus appropriés</a:t>
            </a:r>
          </a:p>
          <a:p>
            <a:r>
              <a:rPr lang="fr-CA" dirty="0" smtClean="0">
                <a:solidFill>
                  <a:schemeClr val="tx2"/>
                </a:solidFill>
              </a:rPr>
              <a:t>Fournir les occasions aux patients de se pr</a:t>
            </a:r>
            <a:r>
              <a:rPr lang="fr-CA" dirty="0">
                <a:solidFill>
                  <a:schemeClr val="tx2"/>
                </a:solidFill>
              </a:rPr>
              <a:t>é</a:t>
            </a:r>
            <a:r>
              <a:rPr lang="fr-CA" dirty="0" smtClean="0">
                <a:solidFill>
                  <a:schemeClr val="tx2"/>
                </a:solidFill>
              </a:rPr>
              <a:t>parer à mourir i.e. faire ses adieux</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smtClean="0">
                <a:solidFill>
                  <a:srgbClr val="FFFF00"/>
                </a:solidFill>
              </a:rPr>
              <a:t>En quoi consistent ces discussions de fin de vie?</a:t>
            </a:r>
            <a:endParaRPr lang="en-US" dirty="0">
              <a:solidFill>
                <a:srgbClr val="FFFF00"/>
              </a:solidFill>
            </a:endParaRPr>
          </a:p>
        </p:txBody>
      </p:sp>
      <p:sp>
        <p:nvSpPr>
          <p:cNvPr id="3" name="Content Placeholder 2"/>
          <p:cNvSpPr>
            <a:spLocks noGrp="1"/>
          </p:cNvSpPr>
          <p:nvPr>
            <p:ph idx="1"/>
          </p:nvPr>
        </p:nvSpPr>
        <p:spPr>
          <a:xfrm>
            <a:off x="914400" y="2362200"/>
            <a:ext cx="7772400" cy="3993360"/>
          </a:xfrm>
        </p:spPr>
        <p:txBody>
          <a:bodyPr/>
          <a:lstStyle/>
          <a:p>
            <a:pPr>
              <a:buNone/>
            </a:pPr>
            <a:r>
              <a:rPr lang="fr-CA" dirty="0" smtClean="0">
                <a:solidFill>
                  <a:srgbClr val="FF9900"/>
                </a:solidFill>
              </a:rPr>
              <a:t>Objectifs Généraux du traitement:</a:t>
            </a:r>
          </a:p>
          <a:p>
            <a:r>
              <a:rPr lang="fr-CA" dirty="0" smtClean="0">
                <a:solidFill>
                  <a:schemeClr val="tx2"/>
                </a:solidFill>
              </a:rPr>
              <a:t>La guérison (impossible) vs</a:t>
            </a:r>
          </a:p>
          <a:p>
            <a:r>
              <a:rPr lang="fr-CA" dirty="0" smtClean="0">
                <a:solidFill>
                  <a:schemeClr val="tx2"/>
                </a:solidFill>
              </a:rPr>
              <a:t>Le contrôle de la maladie (possible?) vs</a:t>
            </a:r>
          </a:p>
          <a:p>
            <a:r>
              <a:rPr lang="fr-CA" dirty="0" smtClean="0">
                <a:solidFill>
                  <a:schemeClr val="tx2"/>
                </a:solidFill>
              </a:rPr>
              <a:t>L’acharnement  thérapeutique  vs</a:t>
            </a:r>
          </a:p>
          <a:p>
            <a:r>
              <a:rPr lang="fr-CA" dirty="0" smtClean="0">
                <a:solidFill>
                  <a:schemeClr val="tx2"/>
                </a:solidFill>
              </a:rPr>
              <a:t>Qualité de vie</a:t>
            </a:r>
            <a:endParaRPr lang="en-US" dirty="0">
              <a:solidFill>
                <a:schemeClr val="tx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smtClean="0">
                <a:solidFill>
                  <a:srgbClr val="FFFF00"/>
                </a:solidFill>
              </a:rPr>
              <a:t>En quoi consistent ces discussions de fin de vie?</a:t>
            </a:r>
            <a:endParaRPr lang="en-US" dirty="0">
              <a:solidFill>
                <a:srgbClr val="FFFF00"/>
              </a:solidFill>
            </a:endParaRPr>
          </a:p>
        </p:txBody>
      </p:sp>
      <p:sp>
        <p:nvSpPr>
          <p:cNvPr id="3" name="Content Placeholder 2"/>
          <p:cNvSpPr>
            <a:spLocks noGrp="1"/>
          </p:cNvSpPr>
          <p:nvPr>
            <p:ph idx="1"/>
          </p:nvPr>
        </p:nvSpPr>
        <p:spPr>
          <a:xfrm>
            <a:off x="914400" y="2438400"/>
            <a:ext cx="7772400" cy="3917160"/>
          </a:xfrm>
        </p:spPr>
        <p:txBody>
          <a:bodyPr/>
          <a:lstStyle/>
          <a:p>
            <a:r>
              <a:rPr lang="fr-CA" dirty="0" smtClean="0">
                <a:solidFill>
                  <a:schemeClr val="tx2"/>
                </a:solidFill>
              </a:rPr>
              <a:t>Interventions spécifiques</a:t>
            </a:r>
          </a:p>
          <a:p>
            <a:r>
              <a:rPr lang="fr-CA" dirty="0" smtClean="0">
                <a:solidFill>
                  <a:schemeClr val="tx2"/>
                </a:solidFill>
              </a:rPr>
              <a:t>Procuration pour soins de santé (Substitut)</a:t>
            </a:r>
          </a:p>
          <a:p>
            <a:r>
              <a:rPr lang="fr-CA" dirty="0" smtClean="0">
                <a:solidFill>
                  <a:schemeClr val="tx2"/>
                </a:solidFill>
              </a:rPr>
              <a:t>Procuration perpétuelle (finances)</a:t>
            </a:r>
          </a:p>
          <a:p>
            <a:r>
              <a:rPr lang="fr-CA" dirty="0" smtClean="0">
                <a:solidFill>
                  <a:schemeClr val="tx2"/>
                </a:solidFill>
              </a:rPr>
              <a:t>Ordonnance de non-réanimation</a:t>
            </a:r>
          </a:p>
          <a:p>
            <a:r>
              <a:rPr lang="fr-CA" dirty="0" smtClean="0">
                <a:solidFill>
                  <a:schemeClr val="tx2"/>
                </a:solidFill>
              </a:rPr>
              <a:t>Créer des occasions de régler les affaires non achevées</a:t>
            </a:r>
            <a:endParaRPr lang="en-US" dirty="0">
              <a:solidFill>
                <a:schemeClr val="tx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smtClean="0">
                <a:solidFill>
                  <a:srgbClr val="FFFF00"/>
                </a:solidFill>
              </a:rPr>
              <a:t>Étapes de discussions sur les niveaux de soins</a:t>
            </a:r>
            <a:endParaRPr lang="en-US" dirty="0">
              <a:solidFill>
                <a:srgbClr val="FFFF00"/>
              </a:solidFill>
            </a:endParaRPr>
          </a:p>
        </p:txBody>
      </p:sp>
      <p:sp>
        <p:nvSpPr>
          <p:cNvPr id="3" name="Content Placeholder 2"/>
          <p:cNvSpPr>
            <a:spLocks noGrp="1"/>
          </p:cNvSpPr>
          <p:nvPr>
            <p:ph idx="1"/>
          </p:nvPr>
        </p:nvSpPr>
        <p:spPr/>
        <p:txBody>
          <a:bodyPr>
            <a:normAutofit fontScale="92500"/>
          </a:bodyPr>
          <a:lstStyle/>
          <a:p>
            <a:pPr>
              <a:buNone/>
            </a:pPr>
            <a:r>
              <a:rPr lang="fr-CA" dirty="0" smtClean="0">
                <a:solidFill>
                  <a:schemeClr val="tx2"/>
                </a:solidFill>
              </a:rPr>
              <a:t>1 : Discuter des </a:t>
            </a:r>
            <a:r>
              <a:rPr lang="fr-CA" b="1" dirty="0" smtClean="0">
                <a:solidFill>
                  <a:schemeClr val="tx2"/>
                </a:solidFill>
              </a:rPr>
              <a:t>objectifs </a:t>
            </a:r>
            <a:r>
              <a:rPr lang="fr-CA" dirty="0" smtClean="0">
                <a:solidFill>
                  <a:schemeClr val="tx2"/>
                </a:solidFill>
              </a:rPr>
              <a:t>de soins</a:t>
            </a:r>
          </a:p>
          <a:p>
            <a:pPr>
              <a:buNone/>
            </a:pPr>
            <a:r>
              <a:rPr lang="fr-CA" dirty="0" smtClean="0">
                <a:solidFill>
                  <a:schemeClr val="tx2"/>
                </a:solidFill>
              </a:rPr>
              <a:t>2 : Ouvrir la discussion doucement et avec tact</a:t>
            </a:r>
          </a:p>
          <a:p>
            <a:pPr>
              <a:buNone/>
            </a:pPr>
            <a:r>
              <a:rPr lang="fr-CA" dirty="0" smtClean="0">
                <a:solidFill>
                  <a:schemeClr val="tx2"/>
                </a:solidFill>
              </a:rPr>
              <a:t>3 : Énoncez vos recommandations</a:t>
            </a:r>
          </a:p>
          <a:p>
            <a:pPr>
              <a:buNone/>
            </a:pPr>
            <a:r>
              <a:rPr lang="fr-CA" dirty="0" smtClean="0">
                <a:solidFill>
                  <a:schemeClr val="tx2"/>
                </a:solidFill>
              </a:rPr>
              <a:t>4 : Expliquez pourquoi vous ne recommandez        pas la RCR</a:t>
            </a:r>
          </a:p>
          <a:p>
            <a:pPr>
              <a:buNone/>
            </a:pPr>
            <a:r>
              <a:rPr lang="fr-CA" dirty="0" smtClean="0">
                <a:solidFill>
                  <a:schemeClr val="tx2"/>
                </a:solidFill>
              </a:rPr>
              <a:t>5 : Demandez si le patient à des questions sur ce que vous venez de discuter.</a:t>
            </a:r>
          </a:p>
          <a:p>
            <a:pPr>
              <a:buNone/>
            </a:pPr>
            <a:r>
              <a:rPr lang="fr-CA" dirty="0" smtClean="0">
                <a:solidFill>
                  <a:schemeClr val="tx2"/>
                </a:solidFill>
              </a:rPr>
              <a:t>6 : Résumez</a:t>
            </a:r>
          </a:p>
          <a:p>
            <a:pPr>
              <a:buNone/>
            </a:pPr>
            <a:r>
              <a:rPr lang="fr-CA" dirty="0" smtClean="0">
                <a:solidFill>
                  <a:schemeClr val="tx2"/>
                </a:solidFill>
              </a:rPr>
              <a:t>7 : Discutez des ‘’Codes d’intensité  thérapeutiques’’</a:t>
            </a:r>
            <a:endParaRPr lang="en-US" dirty="0">
              <a:solidFill>
                <a:schemeClr val="tx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fr-CA" dirty="0" smtClean="0">
                <a:solidFill>
                  <a:srgbClr val="FFFF00"/>
                </a:solidFill>
              </a:rPr>
              <a:t>Phrases utiles</a:t>
            </a:r>
            <a:endParaRPr lang="en-US" dirty="0">
              <a:solidFill>
                <a:srgbClr val="FFFF00"/>
              </a:solidFill>
            </a:endParaRPr>
          </a:p>
        </p:txBody>
      </p:sp>
      <p:sp>
        <p:nvSpPr>
          <p:cNvPr id="3" name="Content Placeholder 2"/>
          <p:cNvSpPr>
            <a:spLocks noGrp="1"/>
          </p:cNvSpPr>
          <p:nvPr>
            <p:ph idx="1"/>
          </p:nvPr>
        </p:nvSpPr>
        <p:spPr>
          <a:xfrm>
            <a:off x="609600" y="1143000"/>
            <a:ext cx="8229600" cy="4983163"/>
          </a:xfrm>
        </p:spPr>
        <p:txBody>
          <a:bodyPr>
            <a:normAutofit lnSpcReduction="10000"/>
          </a:bodyPr>
          <a:lstStyle/>
          <a:p>
            <a:r>
              <a:rPr lang="fr-CA" sz="2800" dirty="0" smtClean="0">
                <a:solidFill>
                  <a:schemeClr val="tx2"/>
                </a:solidFill>
              </a:rPr>
              <a:t>‘’Qu’est-ce qui vous inquiète le plus au sujet de votre maladie ?’’</a:t>
            </a:r>
          </a:p>
          <a:p>
            <a:r>
              <a:rPr lang="fr-CA" sz="2800" dirty="0" smtClean="0">
                <a:solidFill>
                  <a:schemeClr val="tx2"/>
                </a:solidFill>
              </a:rPr>
              <a:t>‘’Lorsque vous pensez à votre maladie, quel est le meilleur et le pire événement qui puisse vous arriver?’’</a:t>
            </a:r>
          </a:p>
          <a:p>
            <a:r>
              <a:rPr lang="fr-CA" sz="2800" dirty="0" smtClean="0">
                <a:solidFill>
                  <a:schemeClr val="tx2"/>
                </a:solidFill>
              </a:rPr>
              <a:t>‘’Qu’est-ce qui a été le plus difficile pour vous dans cette maladie?’’</a:t>
            </a:r>
          </a:p>
          <a:p>
            <a:r>
              <a:rPr lang="fr-CA" sz="2800" dirty="0" smtClean="0">
                <a:solidFill>
                  <a:schemeClr val="tx2"/>
                </a:solidFill>
              </a:rPr>
              <a:t>‘’Quels sont vos espoirs, (vos craintes, vos attentes) face à l’avenir?’’</a:t>
            </a:r>
          </a:p>
          <a:p>
            <a:r>
              <a:rPr lang="fr-CA" sz="2800" dirty="0" smtClean="0">
                <a:solidFill>
                  <a:schemeClr val="tx2"/>
                </a:solidFill>
              </a:rPr>
              <a:t>‘’ Quand vous pensez à l’avenir, qu’est-ce qui est le plus important pour vous?</a:t>
            </a:r>
          </a:p>
          <a:p>
            <a:endParaRPr lang="fr-CA" sz="2800"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Users\Renee\Pictures\2014\20141221 FCC FV\Renée Turcotte 02.jpg"/>
          <p:cNvPicPr>
            <a:picLocks noChangeAspect="1" noChangeArrowheads="1"/>
          </p:cNvPicPr>
          <p:nvPr/>
        </p:nvPicPr>
        <p:blipFill>
          <a:blip r:embed="rId2" cstate="print"/>
          <a:srcRect/>
          <a:stretch>
            <a:fillRect/>
          </a:stretch>
        </p:blipFill>
        <p:spPr bwMode="auto">
          <a:xfrm>
            <a:off x="-1219200" y="0"/>
            <a:ext cx="10363200" cy="6909796"/>
          </a:xfrm>
          <a:prstGeom prst="rect">
            <a:avLst/>
          </a:prstGeom>
          <a:noFill/>
        </p:spPr>
      </p:pic>
      <p:sp>
        <p:nvSpPr>
          <p:cNvPr id="2" name="Title 1"/>
          <p:cNvSpPr>
            <a:spLocks noGrp="1"/>
          </p:cNvSpPr>
          <p:nvPr>
            <p:ph type="title"/>
          </p:nvPr>
        </p:nvSpPr>
        <p:spPr>
          <a:xfrm>
            <a:off x="-228600" y="512064"/>
            <a:ext cx="8915400" cy="914400"/>
          </a:xfrm>
        </p:spPr>
        <p:txBody>
          <a:bodyPr/>
          <a:lstStyle/>
          <a:p>
            <a:r>
              <a:rPr lang="fr-CA" b="1" dirty="0" smtClean="0">
                <a:solidFill>
                  <a:schemeClr val="bg1"/>
                </a:solidFill>
                <a:latin typeface="Comic Sans MS" pitchFamily="66" charset="0"/>
              </a:rPr>
              <a:t>            JEU  DE  RÔLE</a:t>
            </a:r>
            <a:endParaRPr lang="en-US" b="1" dirty="0">
              <a:solidFill>
                <a:schemeClr val="bg1"/>
              </a:solidFill>
              <a:latin typeface="Comic Sans MS" pitchFamily="66" charset="0"/>
            </a:endParaRPr>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         </a:t>
            </a:r>
            <a:r>
              <a:rPr lang="fr-CA" dirty="0" smtClean="0">
                <a:solidFill>
                  <a:srgbClr val="FFFF00"/>
                </a:solidFill>
              </a:rPr>
              <a:t>DÉCLARATION</a:t>
            </a:r>
            <a:endParaRPr lang="en-US" dirty="0">
              <a:solidFill>
                <a:srgbClr val="FFFF00"/>
              </a:solidFill>
            </a:endParaRPr>
          </a:p>
        </p:txBody>
      </p:sp>
      <p:sp>
        <p:nvSpPr>
          <p:cNvPr id="3" name="Content Placeholder 2"/>
          <p:cNvSpPr>
            <a:spLocks noGrp="1"/>
          </p:cNvSpPr>
          <p:nvPr>
            <p:ph idx="1"/>
          </p:nvPr>
        </p:nvSpPr>
        <p:spPr/>
        <p:txBody>
          <a:bodyPr/>
          <a:lstStyle/>
          <a:p>
            <a:pPr>
              <a:buNone/>
            </a:pPr>
            <a:r>
              <a:rPr lang="fr-CA" smtClean="0"/>
              <a:t>    Je </a:t>
            </a:r>
            <a:r>
              <a:rPr lang="fr-CA" dirty="0" smtClean="0"/>
              <a:t>n’ai reçu aucun paiement ni fond ni subvention d’aucune compagnie.</a:t>
            </a:r>
          </a:p>
          <a:p>
            <a:pPr>
              <a:buNone/>
            </a:pPr>
            <a:r>
              <a:rPr lang="fr-CA" dirty="0" smtClean="0"/>
              <a:t>     Renée Turcotte</a:t>
            </a:r>
          </a:p>
          <a:p>
            <a:endParaRPr lang="fr-CA" dirty="0" smtClean="0"/>
          </a:p>
          <a:p>
            <a:pPr>
              <a:buNone/>
            </a:pPr>
            <a:r>
              <a:rPr lang="fr-CA" dirty="0" smtClean="0"/>
              <a:t>      J’ai reçu des fonds d’éducation pour donner des conférences de la part des compagnies pharmaceutiques (</a:t>
            </a:r>
            <a:r>
              <a:rPr lang="fr-CA" dirty="0" err="1" smtClean="0"/>
              <a:t>Purdue</a:t>
            </a:r>
            <a:r>
              <a:rPr lang="fr-CA" dirty="0" smtClean="0"/>
              <a:t>, </a:t>
            </a:r>
            <a:r>
              <a:rPr lang="fr-CA" dirty="0" err="1" smtClean="0"/>
              <a:t>Palladin</a:t>
            </a:r>
            <a:r>
              <a:rPr lang="fr-CA" dirty="0" smtClean="0"/>
              <a:t>, </a:t>
            </a:r>
            <a:r>
              <a:rPr lang="fr-CA" dirty="0" err="1" smtClean="0"/>
              <a:t>Velant</a:t>
            </a:r>
            <a:r>
              <a:rPr lang="fr-CA" dirty="0" smtClean="0"/>
              <a:t>).</a:t>
            </a:r>
          </a:p>
          <a:p>
            <a:pPr>
              <a:buNone/>
            </a:pPr>
            <a:r>
              <a:rPr lang="fr-CA" dirty="0" smtClean="0"/>
              <a:t>      Pam Mansfield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fr-CA" dirty="0" smtClean="0">
                <a:solidFill>
                  <a:srgbClr val="FFFF00"/>
                </a:solidFill>
              </a:rPr>
              <a:t>        Jeu de Rôle</a:t>
            </a:r>
            <a:endParaRPr lang="en-US" dirty="0">
              <a:solidFill>
                <a:srgbClr val="FFFF00"/>
              </a:solidFill>
            </a:endParaRPr>
          </a:p>
        </p:txBody>
      </p:sp>
      <p:sp>
        <p:nvSpPr>
          <p:cNvPr id="4" name="Content Placeholder 3"/>
          <p:cNvSpPr>
            <a:spLocks noGrp="1"/>
          </p:cNvSpPr>
          <p:nvPr>
            <p:ph sz="half" idx="1"/>
          </p:nvPr>
        </p:nvSpPr>
        <p:spPr>
          <a:xfrm>
            <a:off x="304800" y="762000"/>
            <a:ext cx="4876800" cy="5534464"/>
          </a:xfrm>
        </p:spPr>
        <p:txBody>
          <a:bodyPr>
            <a:normAutofit fontScale="85000" lnSpcReduction="10000"/>
          </a:bodyPr>
          <a:lstStyle/>
          <a:p>
            <a:r>
              <a:rPr lang="fr-CA" dirty="0" smtClean="0"/>
              <a:t>Mme Lise Leblanc, 52 ans, prof à l’université.</a:t>
            </a:r>
          </a:p>
          <a:p>
            <a:r>
              <a:rPr lang="fr-CA" dirty="0" smtClean="0"/>
              <a:t>Tumeur cérébrale incurable, </a:t>
            </a:r>
            <a:r>
              <a:rPr lang="fr-CA" dirty="0" err="1" smtClean="0"/>
              <a:t>Dx</a:t>
            </a:r>
            <a:r>
              <a:rPr lang="fr-CA" dirty="0" smtClean="0"/>
              <a:t> il y a 1 ½ m, pronostic d’environ 1 mois. </a:t>
            </a:r>
          </a:p>
          <a:p>
            <a:r>
              <a:rPr lang="fr-CA" dirty="0" smtClean="0"/>
              <a:t>Ressent une forte anxiété face à sa mort prochaine, n’est pas capable de profiter de la vie.</a:t>
            </a:r>
          </a:p>
          <a:p>
            <a:r>
              <a:rPr lang="fr-CA" dirty="0" smtClean="0"/>
              <a:t>Nouvelle patiente, référée par </a:t>
            </a:r>
            <a:r>
              <a:rPr lang="fr-CA" dirty="0" err="1" smtClean="0"/>
              <a:t>onco</a:t>
            </a:r>
            <a:r>
              <a:rPr lang="fr-CA" dirty="0" smtClean="0"/>
              <a:t>:</a:t>
            </a:r>
          </a:p>
          <a:p>
            <a:pPr>
              <a:buNone/>
            </a:pPr>
            <a:r>
              <a:rPr lang="fr-CA" dirty="0" smtClean="0"/>
              <a:t>      * A reçu 1 </a:t>
            </a:r>
            <a:r>
              <a:rPr lang="fr-CA" dirty="0" err="1" smtClean="0"/>
              <a:t>tx</a:t>
            </a:r>
            <a:r>
              <a:rPr lang="fr-CA" dirty="0" smtClean="0"/>
              <a:t> de chimio mais ne l’a pas toléré</a:t>
            </a:r>
          </a:p>
          <a:p>
            <a:pPr>
              <a:buNone/>
            </a:pPr>
            <a:r>
              <a:rPr lang="fr-CA" dirty="0" smtClean="0"/>
              <a:t>      * Aura </a:t>
            </a:r>
            <a:r>
              <a:rPr lang="fr-CA" dirty="0" err="1" smtClean="0"/>
              <a:t>RadioTh</a:t>
            </a:r>
            <a:r>
              <a:rPr lang="fr-CA" dirty="0" smtClean="0"/>
              <a:t> si ses </a:t>
            </a:r>
            <a:r>
              <a:rPr lang="fr-CA" dirty="0" err="1" smtClean="0"/>
              <a:t>Sx</a:t>
            </a:r>
            <a:r>
              <a:rPr lang="fr-CA" dirty="0" smtClean="0"/>
              <a:t> </a:t>
            </a:r>
            <a:r>
              <a:rPr lang="fr-CA" dirty="0" err="1" smtClean="0"/>
              <a:t>Aug</a:t>
            </a:r>
            <a:r>
              <a:rPr lang="fr-CA" dirty="0" smtClean="0"/>
              <a:t>.</a:t>
            </a:r>
          </a:p>
          <a:p>
            <a:pPr>
              <a:buNone/>
            </a:pPr>
            <a:r>
              <a:rPr lang="fr-CA" dirty="0" smtClean="0"/>
              <a:t>      * Mal à la tête.</a:t>
            </a:r>
            <a:endParaRPr lang="en-US" dirty="0"/>
          </a:p>
        </p:txBody>
      </p:sp>
      <p:sp>
        <p:nvSpPr>
          <p:cNvPr id="5" name="Content Placeholder 4"/>
          <p:cNvSpPr>
            <a:spLocks noGrp="1"/>
          </p:cNvSpPr>
          <p:nvPr>
            <p:ph sz="half" idx="2"/>
          </p:nvPr>
        </p:nvSpPr>
        <p:spPr>
          <a:xfrm>
            <a:off x="5715000" y="762001"/>
            <a:ext cx="3200400" cy="5534464"/>
          </a:xfrm>
        </p:spPr>
        <p:txBody>
          <a:bodyPr>
            <a:normAutofit fontScale="85000" lnSpcReduction="10000"/>
          </a:bodyPr>
          <a:lstStyle/>
          <a:p>
            <a:pPr>
              <a:buNone/>
            </a:pPr>
            <a:r>
              <a:rPr lang="fr-CA" dirty="0" smtClean="0"/>
              <a:t>                </a:t>
            </a:r>
            <a:r>
              <a:rPr lang="fr-CA" b="1" dirty="0" smtClean="0"/>
              <a:t>Tâches</a:t>
            </a:r>
          </a:p>
          <a:p>
            <a:endParaRPr lang="fr-CA" b="1" dirty="0" smtClean="0"/>
          </a:p>
          <a:p>
            <a:r>
              <a:rPr lang="fr-CA" dirty="0" smtClean="0"/>
              <a:t>Accueillir ses réactions</a:t>
            </a:r>
          </a:p>
          <a:p>
            <a:endParaRPr lang="fr-CA" dirty="0" smtClean="0"/>
          </a:p>
          <a:p>
            <a:r>
              <a:rPr lang="fr-CA" dirty="0" smtClean="0"/>
              <a:t>Explorer les facteurs sociaux-culturels</a:t>
            </a:r>
          </a:p>
          <a:p>
            <a:endParaRPr lang="fr-CA" dirty="0" smtClean="0"/>
          </a:p>
          <a:p>
            <a:r>
              <a:rPr lang="fr-CA" dirty="0" smtClean="0"/>
              <a:t>Explorer les facteurs spirituels</a:t>
            </a:r>
          </a:p>
          <a:p>
            <a:endParaRPr lang="fr-CA" b="1" dirty="0" smtClean="0"/>
          </a:p>
          <a:p>
            <a:r>
              <a:rPr lang="fr-CA" b="1" dirty="0" smtClean="0"/>
              <a:t>Élaborer un plan de soin individualisé</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fr-CA" dirty="0" smtClean="0">
                <a:solidFill>
                  <a:srgbClr val="FFFF00"/>
                </a:solidFill>
              </a:rPr>
              <a:t>Points à retenir</a:t>
            </a:r>
            <a:endParaRPr lang="en-US" dirty="0">
              <a:solidFill>
                <a:srgbClr val="FFFF00"/>
              </a:solidFill>
            </a:endParaRPr>
          </a:p>
        </p:txBody>
      </p:sp>
      <p:sp>
        <p:nvSpPr>
          <p:cNvPr id="3" name="Content Placeholder 2"/>
          <p:cNvSpPr>
            <a:spLocks noGrp="1"/>
          </p:cNvSpPr>
          <p:nvPr>
            <p:ph idx="1"/>
          </p:nvPr>
        </p:nvSpPr>
        <p:spPr>
          <a:xfrm>
            <a:off x="457200" y="1066800"/>
            <a:ext cx="8229600" cy="5410200"/>
          </a:xfrm>
        </p:spPr>
        <p:txBody>
          <a:bodyPr>
            <a:normAutofit fontScale="92500"/>
          </a:bodyPr>
          <a:lstStyle/>
          <a:p>
            <a:r>
              <a:rPr lang="fr-CA" sz="2800" dirty="0" smtClean="0">
                <a:solidFill>
                  <a:schemeClr val="tx2"/>
                </a:solidFill>
              </a:rPr>
              <a:t>Écouter les signaux pour amorcer la conversation.</a:t>
            </a:r>
          </a:p>
          <a:p>
            <a:r>
              <a:rPr lang="fr-CA" sz="2800" dirty="0" smtClean="0">
                <a:solidFill>
                  <a:schemeClr val="tx2"/>
                </a:solidFill>
              </a:rPr>
              <a:t>S’en servir pour une discussion de planification de fin de vie.</a:t>
            </a:r>
          </a:p>
          <a:p>
            <a:r>
              <a:rPr lang="fr-CA" sz="2800" dirty="0" smtClean="0">
                <a:solidFill>
                  <a:schemeClr val="tx2"/>
                </a:solidFill>
              </a:rPr>
              <a:t>La réticence du patient à aborder le sujet ne signifie pas nécessairement qu’il ne veut pas en parler.</a:t>
            </a:r>
          </a:p>
          <a:p>
            <a:r>
              <a:rPr lang="fr-CA" sz="2800" dirty="0" smtClean="0">
                <a:solidFill>
                  <a:schemeClr val="tx2"/>
                </a:solidFill>
              </a:rPr>
              <a:t>Poser des questions permettant d’identifier les sentiments et en explorer la signification.</a:t>
            </a:r>
          </a:p>
          <a:p>
            <a:r>
              <a:rPr lang="fr-CA" sz="2800" dirty="0" smtClean="0">
                <a:solidFill>
                  <a:schemeClr val="tx2"/>
                </a:solidFill>
              </a:rPr>
              <a:t>Demandez ce que le patient et sa famille comprennent de la situation.</a:t>
            </a:r>
          </a:p>
          <a:p>
            <a:r>
              <a:rPr lang="fr-CA" sz="2800" dirty="0" smtClean="0">
                <a:solidFill>
                  <a:schemeClr val="tx2"/>
                </a:solidFill>
              </a:rPr>
              <a:t>Demandez  vous toujours si le fait de présenter un pronostic ne cache pas certains écueils.</a:t>
            </a:r>
          </a:p>
          <a:p>
            <a:r>
              <a:rPr lang="fr-CA" b="1" dirty="0" smtClean="0">
                <a:solidFill>
                  <a:srgbClr val="FF9900"/>
                </a:solidFill>
              </a:rPr>
              <a:t>Vaux mieux en discuter trop tôt que trop tard…</a:t>
            </a:r>
          </a:p>
          <a:p>
            <a:endParaRPr lang="fr-CA" dirty="0" smtClean="0"/>
          </a:p>
          <a:p>
            <a:endParaRPr lang="fr-CA"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C:\Users\Renee\Pictures\Synchro IPad\20110625 Gallerie 2 RT\IMG_6491.JPG"/>
          <p:cNvPicPr>
            <a:picLocks noChangeAspect="1" noChangeArrowheads="1"/>
          </p:cNvPicPr>
          <p:nvPr/>
        </p:nvPicPr>
        <p:blipFill>
          <a:blip r:embed="rId2" cstate="print">
            <a:lum bright="-3000"/>
          </a:blip>
          <a:srcRect/>
          <a:stretch>
            <a:fillRect/>
          </a:stretch>
        </p:blipFill>
        <p:spPr bwMode="auto">
          <a:xfrm>
            <a:off x="-152400" y="0"/>
            <a:ext cx="9448800" cy="7086600"/>
          </a:xfrm>
          <a:prstGeom prst="rect">
            <a:avLst/>
          </a:prstGeom>
          <a:noFill/>
        </p:spPr>
      </p:pic>
      <p:sp>
        <p:nvSpPr>
          <p:cNvPr id="2" name="Title 1"/>
          <p:cNvSpPr>
            <a:spLocks noGrp="1"/>
          </p:cNvSpPr>
          <p:nvPr>
            <p:ph type="title"/>
          </p:nvPr>
        </p:nvSpPr>
        <p:spPr>
          <a:xfrm>
            <a:off x="1295400" y="609600"/>
            <a:ext cx="6781800" cy="1295400"/>
          </a:xfrm>
        </p:spPr>
        <p:txBody>
          <a:bodyPr/>
          <a:lstStyle/>
          <a:p>
            <a:r>
              <a:rPr lang="en-US" sz="3600" dirty="0" smtClean="0">
                <a:solidFill>
                  <a:srgbClr val="7030A0"/>
                </a:solidFill>
                <a:hlinkClick r:id="rId3"/>
              </a:rPr>
              <a:t>http://www.nbhpca-aspnb.ca</a:t>
            </a:r>
            <a:endParaRPr lang="en-US" sz="3600" dirty="0">
              <a:solidFill>
                <a:srgbClr val="FFFF66"/>
              </a:solidFill>
            </a:endParaRPr>
          </a:p>
        </p:txBody>
      </p:sp>
      <p:sp>
        <p:nvSpPr>
          <p:cNvPr id="3" name="Content Placeholder 2"/>
          <p:cNvSpPr>
            <a:spLocks noGrp="1"/>
          </p:cNvSpPr>
          <p:nvPr>
            <p:ph idx="1"/>
          </p:nvPr>
        </p:nvSpPr>
        <p:spPr>
          <a:xfrm>
            <a:off x="914400" y="2133600"/>
            <a:ext cx="7772400" cy="4572000"/>
          </a:xfrm>
        </p:spPr>
        <p:txBody>
          <a:bodyPr>
            <a:normAutofit/>
          </a:bodyPr>
          <a:lstStyle/>
          <a:p>
            <a:pPr>
              <a:buNone/>
            </a:pPr>
            <a:r>
              <a:rPr lang="fr-CA" dirty="0" smtClean="0">
                <a:solidFill>
                  <a:srgbClr val="FFFF00"/>
                </a:solidFill>
              </a:rPr>
              <a:t>     </a:t>
            </a:r>
            <a:endParaRPr lang="en-US" sz="4400" dirty="0" smtClean="0">
              <a:solidFill>
                <a:srgbClr val="7030A0"/>
              </a:solidFill>
            </a:endParaRPr>
          </a:p>
          <a:p>
            <a:pPr>
              <a:buNone/>
            </a:pPr>
            <a:endParaRPr lang="en-US" sz="4400" dirty="0" smtClean="0">
              <a:solidFill>
                <a:srgbClr val="7030A0"/>
              </a:solidFill>
            </a:endParaRPr>
          </a:p>
          <a:p>
            <a:pPr>
              <a:buNone/>
            </a:pPr>
            <a:r>
              <a:rPr lang="fr-CA" sz="3600" b="1" dirty="0" smtClean="0">
                <a:solidFill>
                  <a:schemeClr val="bg1"/>
                </a:solidFill>
              </a:rPr>
              <a:t>    New Brunswick Hospice Palliative Care Association / Association des soins palliatifs du Nouveau-Brunswick</a:t>
            </a:r>
            <a:endParaRPr lang="en-US" sz="3600" b="1"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Users\Renee\Pictures\2014\20141106 FCC FV\Renee Turcotte 02.jpg"/>
          <p:cNvPicPr>
            <a:picLocks noChangeAspect="1" noChangeArrowheads="1"/>
          </p:cNvPicPr>
          <p:nvPr/>
        </p:nvPicPr>
        <p:blipFill>
          <a:blip r:embed="rId2" cstate="print"/>
          <a:srcRect/>
          <a:stretch>
            <a:fillRect/>
          </a:stretch>
        </p:blipFill>
        <p:spPr bwMode="auto">
          <a:xfrm>
            <a:off x="-228601" y="0"/>
            <a:ext cx="10115031" cy="6858000"/>
          </a:xfrm>
          <a:prstGeom prst="rect">
            <a:avLst/>
          </a:prstGeom>
          <a:noFill/>
        </p:spPr>
      </p:pic>
      <p:sp>
        <p:nvSpPr>
          <p:cNvPr id="5" name="Title 4"/>
          <p:cNvSpPr>
            <a:spLocks noGrp="1"/>
          </p:cNvSpPr>
          <p:nvPr>
            <p:ph type="title"/>
          </p:nvPr>
        </p:nvSpPr>
        <p:spPr/>
        <p:txBody>
          <a:bodyPr/>
          <a:lstStyle/>
          <a:p>
            <a:endParaRPr lang="en-US"/>
          </a:p>
        </p:txBody>
      </p:sp>
      <p:sp>
        <p:nvSpPr>
          <p:cNvPr id="6" name="Content Placeholder 5"/>
          <p:cNvSpPr>
            <a:spLocks noGrp="1"/>
          </p:cNvSpPr>
          <p:nvPr>
            <p:ph sz="half" idx="1"/>
          </p:nvPr>
        </p:nvSpPr>
        <p:spPr/>
        <p:txBody>
          <a:bodyPr>
            <a:normAutofit/>
          </a:bodyPr>
          <a:lstStyle/>
          <a:p>
            <a:endParaRPr lang="en-US"/>
          </a:p>
        </p:txBody>
      </p:sp>
      <p:sp>
        <p:nvSpPr>
          <p:cNvPr id="7" name="Content Placeholder 6"/>
          <p:cNvSpPr>
            <a:spLocks noGrp="1"/>
          </p:cNvSpPr>
          <p:nvPr>
            <p:ph sz="half" idx="2"/>
          </p:nvPr>
        </p:nvSpPr>
        <p:spPr>
          <a:xfrm>
            <a:off x="5943600" y="3581400"/>
            <a:ext cx="3886200" cy="2715064"/>
          </a:xfrm>
        </p:spPr>
        <p:txBody>
          <a:bodyPr>
            <a:normAutofit/>
          </a:bodyPr>
          <a:lstStyle/>
          <a:p>
            <a:pPr>
              <a:buNone/>
            </a:pPr>
            <a:r>
              <a:rPr lang="fr-CA" sz="6000" b="1" dirty="0" smtClean="0">
                <a:solidFill>
                  <a:schemeClr val="bg1"/>
                </a:solidFill>
              </a:rPr>
              <a:t>    </a:t>
            </a:r>
          </a:p>
          <a:p>
            <a:pPr>
              <a:buNone/>
            </a:pPr>
            <a:r>
              <a:rPr lang="fr-CA" sz="6000" b="1" dirty="0" smtClean="0">
                <a:solidFill>
                  <a:schemeClr val="bg1"/>
                </a:solidFill>
              </a:rPr>
              <a:t>   </a:t>
            </a:r>
            <a:r>
              <a:rPr lang="fr-CA" sz="6000" b="1" dirty="0" smtClean="0">
                <a:solidFill>
                  <a:schemeClr val="bg1"/>
                </a:solidFill>
                <a:latin typeface="Comic Sans MS" pitchFamily="66" charset="0"/>
              </a:rPr>
              <a:t>MERCI !</a:t>
            </a:r>
            <a:endParaRPr lang="en-US" sz="6000" b="1"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762000"/>
          </a:xfrm>
        </p:spPr>
        <p:txBody>
          <a:bodyPr>
            <a:normAutofit/>
          </a:bodyPr>
          <a:lstStyle/>
          <a:p>
            <a:r>
              <a:rPr lang="fr-CA" dirty="0" smtClean="0"/>
              <a:t>         </a:t>
            </a:r>
            <a:r>
              <a:rPr lang="fr-CA" dirty="0" smtClean="0">
                <a:solidFill>
                  <a:srgbClr val="FFFF00"/>
                </a:solidFill>
              </a:rPr>
              <a:t>OBJECTIFS</a:t>
            </a:r>
            <a:endParaRPr lang="en-US" dirty="0">
              <a:solidFill>
                <a:srgbClr val="FFFF00"/>
              </a:solidFill>
            </a:endParaRPr>
          </a:p>
        </p:txBody>
      </p:sp>
      <p:sp>
        <p:nvSpPr>
          <p:cNvPr id="3" name="Content Placeholder 2"/>
          <p:cNvSpPr>
            <a:spLocks noGrp="1"/>
          </p:cNvSpPr>
          <p:nvPr>
            <p:ph idx="1"/>
          </p:nvPr>
        </p:nvSpPr>
        <p:spPr>
          <a:xfrm>
            <a:off x="609600" y="1066800"/>
            <a:ext cx="8229600" cy="5638800"/>
          </a:xfrm>
        </p:spPr>
        <p:txBody>
          <a:bodyPr>
            <a:normAutofit fontScale="92500" lnSpcReduction="10000"/>
          </a:bodyPr>
          <a:lstStyle/>
          <a:p>
            <a:r>
              <a:rPr lang="fr-CA" dirty="0" smtClean="0"/>
              <a:t>Les participants  seront informés de la campagne : « Parlons-en » de </a:t>
            </a:r>
            <a:r>
              <a:rPr lang="fr-CA" i="1" dirty="0" smtClean="0"/>
              <a:t>l’Association canadienne des soins palliatifs (ACSP).</a:t>
            </a:r>
          </a:p>
          <a:p>
            <a:r>
              <a:rPr lang="fr-CA" dirty="0" smtClean="0"/>
              <a:t>Les participants découvriront comment commencer une discussion sur la planification des soins de fin de vie avec les patients  mais aussi comment promouvoir le dialogue avec les familles et les communautés, utilisant des outils développés par l’ACSP.</a:t>
            </a:r>
          </a:p>
          <a:p>
            <a:r>
              <a:rPr lang="fr-CA" dirty="0" smtClean="0"/>
              <a:t>Les participants pourront visionner des vidéos et participer à un jeu de rôle sur la planification des soins de fin de vie, incluant la discussion sur la non-réanimation cardiaque.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838200"/>
          </a:xfrm>
        </p:spPr>
        <p:txBody>
          <a:bodyPr/>
          <a:lstStyle/>
          <a:p>
            <a:r>
              <a:rPr lang="fr-CA" dirty="0" smtClean="0">
                <a:solidFill>
                  <a:srgbClr val="FFFF00"/>
                </a:solidFill>
              </a:rPr>
              <a:t>        www.ACSP.net</a:t>
            </a:r>
            <a:endParaRPr lang="en-US" dirty="0">
              <a:solidFill>
                <a:srgbClr val="FFFF00"/>
              </a:solidFill>
            </a:endParaRPr>
          </a:p>
        </p:txBody>
      </p:sp>
      <p:sp>
        <p:nvSpPr>
          <p:cNvPr id="3" name="Content Placeholder 2"/>
          <p:cNvSpPr>
            <a:spLocks noGrp="1"/>
          </p:cNvSpPr>
          <p:nvPr>
            <p:ph idx="1"/>
          </p:nvPr>
        </p:nvSpPr>
        <p:spPr>
          <a:xfrm>
            <a:off x="914400" y="990600"/>
            <a:ext cx="7772400" cy="5364960"/>
          </a:xfrm>
        </p:spPr>
        <p:txBody>
          <a:bodyPr>
            <a:normAutofit/>
          </a:bodyPr>
          <a:lstStyle/>
          <a:p>
            <a:r>
              <a:rPr lang="fr-CA" dirty="0" smtClean="0"/>
              <a:t>L’ACSP: La voie  nationale pour  les soins palliatifs  depuis 1991</a:t>
            </a:r>
          </a:p>
          <a:p>
            <a:pPr>
              <a:buNone/>
            </a:pPr>
            <a:endParaRPr lang="fr-CA" dirty="0" smtClean="0"/>
          </a:p>
          <a:p>
            <a:pPr>
              <a:buNone/>
            </a:pPr>
            <a:r>
              <a:rPr lang="fr-CA" dirty="0" smtClean="0"/>
              <a:t>Planification des soins de fin de vie:</a:t>
            </a:r>
          </a:p>
          <a:p>
            <a:pPr>
              <a:buNone/>
            </a:pPr>
            <a:r>
              <a:rPr lang="fr-CA" dirty="0" smtClean="0"/>
              <a:t>  Harris-</a:t>
            </a:r>
            <a:r>
              <a:rPr lang="fr-CA" dirty="0" err="1" smtClean="0"/>
              <a:t>Decima</a:t>
            </a:r>
            <a:r>
              <a:rPr lang="fr-CA" dirty="0" smtClean="0"/>
              <a:t> 2013:</a:t>
            </a:r>
          </a:p>
          <a:p>
            <a:pPr>
              <a:buNone/>
            </a:pPr>
            <a:r>
              <a:rPr lang="fr-CA" dirty="0" smtClean="0"/>
              <a:t>   *  6/13 canadiens pensent qu'il est important d’en parler à quelqu’un mais seulement 45% l’ont fait!</a:t>
            </a:r>
          </a:p>
          <a:p>
            <a:pPr>
              <a:buNone/>
            </a:pPr>
            <a:r>
              <a:rPr lang="fr-CA" dirty="0" smtClean="0"/>
              <a:t>   </a:t>
            </a:r>
            <a:r>
              <a:rPr lang="en-US" dirty="0" smtClean="0"/>
              <a:t>*  </a:t>
            </a:r>
            <a:r>
              <a:rPr lang="en-US" dirty="0" err="1" smtClean="0"/>
              <a:t>Ceux</a:t>
            </a:r>
            <a:r>
              <a:rPr lang="en-US" dirty="0" smtClean="0"/>
              <a:t> qui </a:t>
            </a:r>
            <a:r>
              <a:rPr lang="en-US" dirty="0" err="1" smtClean="0"/>
              <a:t>ont</a:t>
            </a:r>
            <a:r>
              <a:rPr lang="en-US" dirty="0" smtClean="0"/>
              <a:t> un plan de </a:t>
            </a:r>
            <a:r>
              <a:rPr lang="en-US" dirty="0" err="1" smtClean="0"/>
              <a:t>soin</a:t>
            </a:r>
            <a:r>
              <a:rPr lang="en-US" dirty="0" smtClean="0"/>
              <a:t> de fin de vie </a:t>
            </a:r>
            <a:r>
              <a:rPr lang="en-US" dirty="0" err="1" smtClean="0"/>
              <a:t>sont</a:t>
            </a:r>
            <a:r>
              <a:rPr lang="en-US" dirty="0" smtClean="0"/>
              <a:t> plus </a:t>
            </a:r>
            <a:r>
              <a:rPr lang="en-US" dirty="0" err="1" smtClean="0"/>
              <a:t>engagés</a:t>
            </a:r>
            <a:r>
              <a:rPr lang="en-US" dirty="0" smtClean="0"/>
              <a:t> </a:t>
            </a:r>
            <a:r>
              <a:rPr lang="en-US" dirty="0" err="1" smtClean="0"/>
              <a:t>dans</a:t>
            </a:r>
            <a:r>
              <a:rPr lang="en-US" dirty="0" smtClean="0"/>
              <a:t> le </a:t>
            </a:r>
            <a:r>
              <a:rPr lang="en-US" dirty="0" err="1" smtClean="0"/>
              <a:t>syatème</a:t>
            </a:r>
            <a:r>
              <a:rPr lang="en-US" dirty="0" smtClean="0"/>
              <a:t> de santé</a:t>
            </a:r>
            <a:endParaRPr lang="fr-CA"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normAutofit fontScale="90000"/>
          </a:bodyPr>
          <a:lstStyle/>
          <a:p>
            <a:r>
              <a:rPr lang="fr-CA" sz="3600" dirty="0" smtClean="0">
                <a:solidFill>
                  <a:srgbClr val="FFFF00"/>
                </a:solidFill>
              </a:rPr>
              <a:t>     Planification des </a:t>
            </a:r>
            <a:br>
              <a:rPr lang="fr-CA" sz="3600" dirty="0" smtClean="0">
                <a:solidFill>
                  <a:srgbClr val="FFFF00"/>
                </a:solidFill>
              </a:rPr>
            </a:br>
            <a:r>
              <a:rPr lang="fr-CA" sz="3600" dirty="0" smtClean="0">
                <a:solidFill>
                  <a:srgbClr val="FFFF00"/>
                </a:solidFill>
              </a:rPr>
              <a:t>    soins de fin de vie</a:t>
            </a:r>
            <a:endParaRPr lang="en-US" sz="3600" dirty="0">
              <a:solidFill>
                <a:srgbClr val="FFFF00"/>
              </a:solidFill>
            </a:endParaRPr>
          </a:p>
        </p:txBody>
      </p:sp>
      <p:sp>
        <p:nvSpPr>
          <p:cNvPr id="3" name="Content Placeholder 2"/>
          <p:cNvSpPr>
            <a:spLocks noGrp="1"/>
          </p:cNvSpPr>
          <p:nvPr>
            <p:ph idx="1"/>
          </p:nvPr>
        </p:nvSpPr>
        <p:spPr>
          <a:xfrm>
            <a:off x="914400" y="1783560"/>
            <a:ext cx="7772400" cy="5074440"/>
          </a:xfrm>
        </p:spPr>
        <p:txBody>
          <a:bodyPr>
            <a:normAutofit fontScale="92500" lnSpcReduction="20000"/>
          </a:bodyPr>
          <a:lstStyle/>
          <a:p>
            <a:pPr>
              <a:buNone/>
            </a:pPr>
            <a:r>
              <a:rPr lang="fr-CA" dirty="0" smtClean="0">
                <a:hlinkClick r:id="rId2"/>
              </a:rPr>
              <a:t>http://www.advancecareplanning.ca/favicon.ico</a:t>
            </a:r>
            <a:endParaRPr lang="fr-CA" dirty="0" smtClean="0"/>
          </a:p>
          <a:p>
            <a:pPr>
              <a:buNone/>
            </a:pPr>
            <a:endParaRPr lang="fr-CA" dirty="0" smtClean="0"/>
          </a:p>
          <a:p>
            <a:pPr>
              <a:buNone/>
            </a:pPr>
            <a:r>
              <a:rPr lang="fr-CA" dirty="0" smtClean="0"/>
              <a:t>Qu’est-ce que c’est?</a:t>
            </a:r>
          </a:p>
          <a:p>
            <a:pPr>
              <a:buNone/>
            </a:pPr>
            <a:r>
              <a:rPr lang="fr-CA" dirty="0" smtClean="0"/>
              <a:t> Le temps de réfléchir à vos valeurs and vos souhaits, les faire connaître  pour que vos proches puissent parler en votre faveur le moment venu.</a:t>
            </a:r>
          </a:p>
          <a:p>
            <a:endParaRPr lang="fr-CA" dirty="0" smtClean="0"/>
          </a:p>
          <a:p>
            <a:r>
              <a:rPr lang="fr-CA" dirty="0" smtClean="0"/>
              <a:t>     </a:t>
            </a:r>
            <a:r>
              <a:rPr lang="fr-CA" i="1" dirty="0" smtClean="0"/>
              <a:t>Conversations</a:t>
            </a:r>
          </a:p>
          <a:p>
            <a:r>
              <a:rPr lang="fr-CA" i="1" dirty="0" smtClean="0"/>
              <a:t>     Décisions</a:t>
            </a:r>
          </a:p>
          <a:p>
            <a:r>
              <a:rPr lang="fr-CA" i="1" dirty="0" smtClean="0"/>
              <a:t>     Comment on prend soin les uns des autres</a:t>
            </a:r>
          </a:p>
          <a:p>
            <a:pPr>
              <a:buNone/>
            </a:pPr>
            <a:r>
              <a:rPr lang="fr-CA" dirty="0" smtClean="0"/>
              <a:t>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762000"/>
          </a:xfrm>
        </p:spPr>
        <p:txBody>
          <a:bodyPr/>
          <a:lstStyle/>
          <a:p>
            <a:r>
              <a:rPr lang="fr-CA" sz="3200" dirty="0" smtClean="0">
                <a:solidFill>
                  <a:srgbClr val="FFFF00"/>
                </a:solidFill>
              </a:rPr>
              <a:t>Ce que nous réserve la vie: un mystère!</a:t>
            </a:r>
            <a:endParaRPr lang="en-US" sz="3200" dirty="0">
              <a:solidFill>
                <a:srgbClr val="FFFF00"/>
              </a:solidFill>
            </a:endParaRPr>
          </a:p>
        </p:txBody>
      </p:sp>
      <p:sp>
        <p:nvSpPr>
          <p:cNvPr id="3" name="Content Placeholder 2"/>
          <p:cNvSpPr>
            <a:spLocks noGrp="1"/>
          </p:cNvSpPr>
          <p:nvPr>
            <p:ph idx="1"/>
          </p:nvPr>
        </p:nvSpPr>
        <p:spPr>
          <a:xfrm>
            <a:off x="609600" y="838200"/>
            <a:ext cx="8229600" cy="5517360"/>
          </a:xfrm>
        </p:spPr>
        <p:txBody>
          <a:bodyPr>
            <a:normAutofit/>
          </a:bodyPr>
          <a:lstStyle/>
          <a:p>
            <a:pPr>
              <a:buNone/>
            </a:pPr>
            <a:r>
              <a:rPr lang="fr-CA" dirty="0" smtClean="0"/>
              <a:t>          Un beau jour, soudainement, vous vous retrouvez dans un hôpital avec une maladie mortelle. Vous êtes incapable de parler – vous ne reconnaissez pas vos amis ni votre famille. </a:t>
            </a:r>
            <a:r>
              <a:rPr lang="fr-CA" dirty="0" smtClean="0">
                <a:solidFill>
                  <a:srgbClr val="FFFF00"/>
                </a:solidFill>
                <a:sym typeface="Wingdings" pitchFamily="2" charset="2"/>
              </a:rPr>
              <a:t></a:t>
            </a:r>
          </a:p>
          <a:p>
            <a:pPr>
              <a:buNone/>
            </a:pPr>
            <a:r>
              <a:rPr lang="fr-CA" dirty="0" smtClean="0">
                <a:sym typeface="Wingdings" pitchFamily="2" charset="2"/>
              </a:rPr>
              <a:t>     Vos médecins ne pensent pas que vous pourrez quitter l’hôpital vivant. </a:t>
            </a:r>
            <a:r>
              <a:rPr lang="fr-CA" dirty="0" smtClean="0">
                <a:solidFill>
                  <a:srgbClr val="FFFF00"/>
                </a:solidFill>
                <a:sym typeface="Wingdings" pitchFamily="2" charset="2"/>
              </a:rPr>
              <a:t> </a:t>
            </a:r>
          </a:p>
          <a:p>
            <a:pPr>
              <a:buNone/>
            </a:pPr>
            <a:endParaRPr lang="fr-CA" dirty="0" smtClean="0">
              <a:sym typeface="Wingdings" pitchFamily="2" charset="2"/>
            </a:endParaRPr>
          </a:p>
          <a:p>
            <a:pPr>
              <a:buNone/>
            </a:pPr>
            <a:r>
              <a:rPr lang="fr-CA" dirty="0" smtClean="0">
                <a:sym typeface="Wingdings" pitchFamily="2" charset="2"/>
              </a:rPr>
              <a:t>* </a:t>
            </a:r>
            <a:r>
              <a:rPr lang="fr-CA" i="1" dirty="0" smtClean="0">
                <a:sym typeface="Wingdings" pitchFamily="2" charset="2"/>
              </a:rPr>
              <a:t>Voulez-vous être gardé en vie par des machines?</a:t>
            </a:r>
          </a:p>
          <a:p>
            <a:pPr>
              <a:buFont typeface="Arial" charset="0"/>
              <a:buChar char="•"/>
            </a:pPr>
            <a:r>
              <a:rPr lang="fr-CA" i="1" dirty="0" smtClean="0">
                <a:sym typeface="Wingdings" pitchFamily="2" charset="2"/>
              </a:rPr>
              <a:t>Y-a-t’il quelqu’un qui connaît vos  désirs?</a:t>
            </a:r>
          </a:p>
          <a:p>
            <a:pPr>
              <a:buFont typeface="Arial" charset="0"/>
              <a:buChar char="•"/>
            </a:pPr>
            <a:r>
              <a:rPr lang="fr-CA" i="1" dirty="0" smtClean="0">
                <a:sym typeface="Wingdings" pitchFamily="2" charset="2"/>
              </a:rPr>
              <a:t>Qui va prendre des décisions pour vous?</a:t>
            </a:r>
            <a:endParaRPr lang="en-US"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solidFill>
                  <a:srgbClr val="FFFF00"/>
                </a:solidFill>
              </a:rPr>
              <a:t>OU . . .</a:t>
            </a:r>
            <a:endParaRPr lang="en-US" dirty="0">
              <a:solidFill>
                <a:srgbClr val="FFFF00"/>
              </a:solidFill>
            </a:endParaRPr>
          </a:p>
        </p:txBody>
      </p:sp>
      <p:sp>
        <p:nvSpPr>
          <p:cNvPr id="3" name="Content Placeholder 2"/>
          <p:cNvSpPr>
            <a:spLocks noGrp="1"/>
          </p:cNvSpPr>
          <p:nvPr>
            <p:ph idx="1"/>
          </p:nvPr>
        </p:nvSpPr>
        <p:spPr/>
        <p:txBody>
          <a:bodyPr>
            <a:normAutofit/>
          </a:bodyPr>
          <a:lstStyle/>
          <a:p>
            <a:pPr>
              <a:buNone/>
            </a:pPr>
            <a:r>
              <a:rPr lang="fr-CA" dirty="0" smtClean="0"/>
              <a:t>Votre mère vient de faire un AVC. Elle est dans le coma.</a:t>
            </a:r>
          </a:p>
          <a:p>
            <a:endParaRPr lang="fr-CA" dirty="0" smtClean="0"/>
          </a:p>
          <a:p>
            <a:r>
              <a:rPr lang="fr-CA" i="1" dirty="0" smtClean="0"/>
              <a:t>Qui de vous va prendre les décisions à sa place?</a:t>
            </a:r>
          </a:p>
          <a:p>
            <a:endParaRPr lang="fr-CA" i="1" dirty="0" smtClean="0"/>
          </a:p>
          <a:p>
            <a:r>
              <a:rPr lang="fr-CA" i="1" dirty="0" smtClean="0"/>
              <a:t>Comment savez-vous quelles sont celles  que votre mère aurait souhaitées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fr-CA" dirty="0" smtClean="0">
                <a:hlinkClick r:id="rId2"/>
              </a:rPr>
              <a:t>http://www.advancecareplanning.ca/health-care-professionals/videos.aspx</a:t>
            </a:r>
            <a:endParaRPr lang="fr-CA"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219200"/>
          </a:xfrm>
        </p:spPr>
        <p:txBody>
          <a:bodyPr>
            <a:normAutofit fontScale="90000"/>
          </a:bodyPr>
          <a:lstStyle/>
          <a:p>
            <a:r>
              <a:rPr lang="fr-CA" dirty="0" smtClean="0">
                <a:solidFill>
                  <a:srgbClr val="FFFF00"/>
                </a:solidFill>
              </a:rPr>
              <a:t>Préparer son plan de soins de fin de vie en </a:t>
            </a:r>
            <a:r>
              <a:rPr lang="fr-CA" sz="3600" dirty="0" smtClean="0">
                <a:solidFill>
                  <a:schemeClr val="accent3"/>
                </a:solidFill>
              </a:rPr>
              <a:t>5 étapes</a:t>
            </a:r>
            <a:endParaRPr lang="en-US" dirty="0">
              <a:solidFill>
                <a:schemeClr val="accent3"/>
              </a:solidFill>
            </a:endParaRPr>
          </a:p>
        </p:txBody>
      </p:sp>
      <p:sp>
        <p:nvSpPr>
          <p:cNvPr id="3" name="Content Placeholder 2"/>
          <p:cNvSpPr>
            <a:spLocks noGrp="1"/>
          </p:cNvSpPr>
          <p:nvPr>
            <p:ph idx="1"/>
          </p:nvPr>
        </p:nvSpPr>
        <p:spPr>
          <a:xfrm>
            <a:off x="609600" y="1828800"/>
            <a:ext cx="8077200" cy="4876800"/>
          </a:xfrm>
        </p:spPr>
        <p:txBody>
          <a:bodyPr/>
          <a:lstStyle/>
          <a:p>
            <a:pPr>
              <a:buNone/>
            </a:pPr>
            <a:r>
              <a:rPr lang="fr-CA" dirty="0" smtClean="0"/>
              <a:t>1: Pensez à ce qui est important pour vous</a:t>
            </a:r>
          </a:p>
          <a:p>
            <a:pPr>
              <a:buNone/>
            </a:pPr>
            <a:r>
              <a:rPr lang="fr-CA" dirty="0" smtClean="0"/>
              <a:t>2: Renseignez-vous sur les options et les procédures</a:t>
            </a:r>
          </a:p>
          <a:p>
            <a:pPr>
              <a:buNone/>
            </a:pPr>
            <a:r>
              <a:rPr lang="fr-CA" dirty="0" smtClean="0"/>
              <a:t>3: Décidez qui va prendre les décisions à votre place si vous ne le pouvez plus</a:t>
            </a:r>
          </a:p>
          <a:p>
            <a:pPr>
              <a:buNone/>
            </a:pPr>
            <a:r>
              <a:rPr lang="fr-CA" dirty="0" smtClean="0"/>
              <a:t>4: Commencez la conversation</a:t>
            </a:r>
          </a:p>
          <a:p>
            <a:pPr>
              <a:buNone/>
            </a:pPr>
            <a:r>
              <a:rPr lang="fr-CA" dirty="0" smtClean="0"/>
              <a:t>5: Documentez vos souhaits.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305</TotalTime>
  <Words>1077</Words>
  <Application>Microsoft Office PowerPoint</Application>
  <PresentationFormat>On-screen Show (4:3)</PresentationFormat>
  <Paragraphs>134</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Metro</vt:lpstr>
      <vt:lpstr>      Renée Turcotte, MD       Pamela Mansfield, MD                          4 Juin 2015</vt:lpstr>
      <vt:lpstr>         DÉCLARATION</vt:lpstr>
      <vt:lpstr>         OBJECTIFS</vt:lpstr>
      <vt:lpstr>        www.ACSP.net</vt:lpstr>
      <vt:lpstr>     Planification des      soins de fin de vie</vt:lpstr>
      <vt:lpstr>Ce que nous réserve la vie: un mystère!</vt:lpstr>
      <vt:lpstr>OU . . .</vt:lpstr>
      <vt:lpstr>Slide 8</vt:lpstr>
      <vt:lpstr>Préparer son plan de soins de fin de vie en 5 étapes</vt:lpstr>
      <vt:lpstr>5 Étapes pour la planification des soins de fin de vie</vt:lpstr>
      <vt:lpstr>Personne substitut pour décisions de soins de santé</vt:lpstr>
      <vt:lpstr>Étapes de discussion sur la fin de vie</vt:lpstr>
      <vt:lpstr>Discussions des soins de fin de vie</vt:lpstr>
      <vt:lpstr>Pourquoi aborder des discussions sur la fin de vie?</vt:lpstr>
      <vt:lpstr>En quoi consistent ces discussions de fin de vie?</vt:lpstr>
      <vt:lpstr>En quoi consistent ces discussions de fin de vie?</vt:lpstr>
      <vt:lpstr>Étapes de discussions sur les niveaux de soins</vt:lpstr>
      <vt:lpstr>Phrases utiles</vt:lpstr>
      <vt:lpstr>            JEU  DE  RÔLE</vt:lpstr>
      <vt:lpstr>        Jeu de Rôle</vt:lpstr>
      <vt:lpstr>Points à retenir</vt:lpstr>
      <vt:lpstr>http://www.nbhpca-aspnb.ca</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SOINS de Fin de Vie</dc:title>
  <dc:creator>Renée</dc:creator>
  <cp:lastModifiedBy>Renée</cp:lastModifiedBy>
  <cp:revision>40</cp:revision>
  <dcterms:created xsi:type="dcterms:W3CDTF">2015-02-06T01:13:07Z</dcterms:created>
  <dcterms:modified xsi:type="dcterms:W3CDTF">2015-06-04T02:21:04Z</dcterms:modified>
</cp:coreProperties>
</file>